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65" r:id="rId3"/>
    <p:sldId id="277" r:id="rId4"/>
    <p:sldId id="278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151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5559392-64F6-4E94-A879-E497924BF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6811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2A640-4F4A-4F72-8996-BA6F2395D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718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E46FE-FDB8-4C4A-B273-B755F10684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9567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E912E-3A3D-4595-9F7A-0252B1A95A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3266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97889-1659-46EB-B977-0F055FF072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407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B1584-6011-41C3-8DFB-B057A33645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626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4D392-77EF-4A58-A9DA-A44A996DEA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1048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72493-4FD3-4C00-B448-1504981310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883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421FF-2585-4001-B20E-D5403326D9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583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E5AC4-1F48-44C7-B7F1-3B8232570A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811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1F5BA-1589-4B63-BE31-DF415B16EA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2777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C3AA0-848B-4B35-905A-F4D6D91779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405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09A472F-6F5B-4C50-985B-7CA72DE6D9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916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___________	Clase 701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28 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septiembre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2017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686800" cy="51054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6a: </a:t>
            </a:r>
            <a:r>
              <a:rPr lang="es-ES_tradnl" altLang="en-US" sz="2800" dirty="0" smtClean="0"/>
              <a:t>¿Escuchas a los profesores?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recall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use –AR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verbs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in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present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tense</a:t>
            </a:r>
            <a:endParaRPr lang="es-ES_tradnl" altLang="en-US" sz="2800" dirty="0" smtClean="0">
              <a:solidFill>
                <a:srgbClr val="00B05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lnSpc>
                <a:spcPct val="80000"/>
              </a:lnSpc>
            </a:pPr>
            <a:r>
              <a:rPr lang="es-ES_tradnl" altLang="en-US" sz="2800" dirty="0" smtClean="0"/>
              <a:t>Use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following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expresion</a:t>
            </a:r>
            <a:r>
              <a:rPr lang="es-ES_tradnl" altLang="en-US" sz="2800" dirty="0" smtClean="0"/>
              <a:t> in a </a:t>
            </a:r>
            <a:r>
              <a:rPr lang="es-ES_tradnl" altLang="en-US" sz="2800" dirty="0" err="1" smtClean="0"/>
              <a:t>sentence</a:t>
            </a:r>
            <a:r>
              <a:rPr lang="es-ES_tradnl" altLang="en-US" sz="2800" dirty="0" smtClean="0"/>
              <a:t>; </a:t>
            </a:r>
            <a:r>
              <a:rPr lang="es-ES_tradnl" altLang="en-US" sz="2800" dirty="0" err="1" smtClean="0"/>
              <a:t>don’t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forget</a:t>
            </a:r>
            <a:r>
              <a:rPr lang="es-ES_tradnl" altLang="en-US" sz="2800" dirty="0" smtClean="0"/>
              <a:t> to </a:t>
            </a:r>
            <a:r>
              <a:rPr lang="es-ES_tradnl" altLang="en-US" sz="2800" b="1" i="1" dirty="0" err="1" smtClean="0"/>
              <a:t>conjugate</a:t>
            </a:r>
            <a:r>
              <a:rPr lang="es-ES_tradnl" altLang="en-US" sz="2800" i="1" dirty="0" smtClean="0"/>
              <a:t> </a:t>
            </a:r>
            <a:r>
              <a:rPr lang="es-ES_tradnl" altLang="en-US" sz="1800" i="1" dirty="0" smtClean="0"/>
              <a:t>(</a:t>
            </a:r>
            <a:r>
              <a:rPr lang="es-ES_tradnl" altLang="en-US" sz="1800" i="1" dirty="0" err="1" smtClean="0"/>
              <a:t>change</a:t>
            </a:r>
            <a:r>
              <a:rPr lang="es-ES_tradnl" altLang="en-US" sz="1800" i="1" dirty="0" smtClean="0"/>
              <a:t>)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verb</a:t>
            </a:r>
            <a:r>
              <a:rPr lang="es-ES_tradnl" altLang="en-US" sz="2800" dirty="0" smtClean="0"/>
              <a:t>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Estudiar mucho (to </a:t>
            </a:r>
            <a:r>
              <a:rPr lang="es-ES_tradnl" altLang="en-US" sz="2800" dirty="0" err="1" smtClean="0"/>
              <a:t>study</a:t>
            </a:r>
            <a:r>
              <a:rPr lang="es-ES_tradnl" altLang="en-US" sz="2800" dirty="0" smtClean="0"/>
              <a:t> a </a:t>
            </a:r>
            <a:r>
              <a:rPr lang="es-ES_tradnl" altLang="en-US" sz="2800" dirty="0" err="1" smtClean="0"/>
              <a:t>lot</a:t>
            </a:r>
            <a:r>
              <a:rPr lang="es-ES_tradnl" altLang="en-US" sz="2800" dirty="0" smtClean="0"/>
              <a:t>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Tomar apuntes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take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class</a:t>
            </a:r>
            <a:r>
              <a:rPr lang="es-ES_tradnl" altLang="en-US" sz="2800" i="1" dirty="0" smtClean="0"/>
              <a:t> notes)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Prestar atención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pay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attention</a:t>
            </a:r>
            <a:r>
              <a:rPr lang="es-ES_tradnl" altLang="en-US" sz="2800" i="1" dirty="0" smtClean="0"/>
              <a:t>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Sacar notas (to </a:t>
            </a:r>
            <a:r>
              <a:rPr lang="es-ES_tradnl" altLang="en-US" sz="2800" dirty="0" err="1" smtClean="0"/>
              <a:t>get</a:t>
            </a:r>
            <a:r>
              <a:rPr lang="es-ES_tradnl" altLang="en-US" sz="2800" dirty="0" smtClean="0"/>
              <a:t> grades)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es-ES_tradnl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08038"/>
          </a:xfrm>
        </p:spPr>
        <p:txBody>
          <a:bodyPr/>
          <a:lstStyle/>
          <a:p>
            <a:r>
              <a:rPr lang="en-US" altLang="en-US" sz="4000" smtClean="0">
                <a:solidFill>
                  <a:srgbClr val="FFC000"/>
                </a:solidFill>
              </a:rPr>
              <a:t>Repaso Gramatical: </a:t>
            </a:r>
            <a:r>
              <a:rPr lang="en-US" altLang="en-US" sz="4000" smtClean="0">
                <a:solidFill>
                  <a:srgbClr val="FF0000"/>
                </a:solidFill>
              </a:rPr>
              <a:t>Verbos -AR</a:t>
            </a:r>
            <a:endParaRPr lang="en-US" altLang="en-US" sz="4000" smtClean="0">
              <a:solidFill>
                <a:srgbClr val="FFC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220200" cy="57912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s-ES_tradnl" altLang="en-US" sz="2600" dirty="0"/>
              <a:t>Un </a:t>
            </a:r>
            <a:r>
              <a:rPr lang="es-ES_tradnl" altLang="en-US" sz="2600" u="sng" dirty="0"/>
              <a:t>verbo</a:t>
            </a:r>
            <a:r>
              <a:rPr lang="es-ES_tradnl" altLang="en-US" sz="2600" dirty="0"/>
              <a:t> es una palabra de acción.</a:t>
            </a:r>
          </a:p>
          <a:p>
            <a:pPr>
              <a:lnSpc>
                <a:spcPct val="90000"/>
              </a:lnSpc>
              <a:defRPr/>
            </a:pPr>
            <a:r>
              <a:rPr lang="es-ES_tradnl" altLang="en-US" sz="2600" dirty="0"/>
              <a:t>En español, los verbos terminan en –AR,--ER o</a:t>
            </a:r>
            <a:r>
              <a:rPr lang="es-ES_tradnl" altLang="en-US" sz="2600" dirty="0" smtClean="0"/>
              <a:t> –IR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 smtClean="0"/>
              <a:t>    </a:t>
            </a:r>
            <a:r>
              <a:rPr lang="es-ES_tradnl" altLang="en-US" sz="2600" i="1" dirty="0" smtClean="0"/>
              <a:t>(In </a:t>
            </a:r>
            <a:r>
              <a:rPr lang="es-ES_tradnl" altLang="en-US" sz="2600" i="1" dirty="0" err="1" smtClean="0"/>
              <a:t>Spanish</a:t>
            </a:r>
            <a:r>
              <a:rPr lang="es-ES_tradnl" altLang="en-US" sz="2600" i="1" dirty="0" smtClean="0"/>
              <a:t>, </a:t>
            </a:r>
            <a:r>
              <a:rPr lang="es-ES_tradnl" altLang="en-US" sz="2600" i="1" dirty="0" err="1" smtClean="0"/>
              <a:t>all</a:t>
            </a:r>
            <a:r>
              <a:rPr lang="es-ES_tradnl" altLang="en-US" sz="2600" i="1" dirty="0" smtClean="0"/>
              <a:t> </a:t>
            </a:r>
            <a:r>
              <a:rPr lang="es-ES_tradnl" altLang="en-US" sz="2600" i="1" dirty="0" err="1" smtClean="0"/>
              <a:t>verbs</a:t>
            </a:r>
            <a:r>
              <a:rPr lang="es-ES_tradnl" altLang="en-US" sz="2600" i="1" dirty="0" smtClean="0"/>
              <a:t> </a:t>
            </a:r>
            <a:r>
              <a:rPr lang="es-ES_tradnl" altLang="en-US" sz="2600" i="1" dirty="0" err="1" smtClean="0"/>
              <a:t>end</a:t>
            </a:r>
            <a:r>
              <a:rPr lang="es-ES_tradnl" altLang="en-US" sz="2600" i="1" dirty="0" smtClean="0"/>
              <a:t> in –AR, -ER, </a:t>
            </a:r>
            <a:r>
              <a:rPr lang="es-ES_tradnl" altLang="en-US" sz="2600" i="1" dirty="0" err="1" smtClean="0"/>
              <a:t>or</a:t>
            </a:r>
            <a:r>
              <a:rPr lang="es-ES_tradnl" altLang="en-US" sz="2600" i="1" dirty="0" smtClean="0"/>
              <a:t> –IR)</a:t>
            </a:r>
            <a:endParaRPr lang="es-ES_tradnl" altLang="en-US" sz="2600" dirty="0"/>
          </a:p>
          <a:p>
            <a:pPr>
              <a:lnSpc>
                <a:spcPct val="90000"/>
              </a:lnSpc>
              <a:defRPr/>
            </a:pPr>
            <a:r>
              <a:rPr lang="es-ES_tradnl" altLang="en-US" sz="2600" dirty="0"/>
              <a:t>Para conjugar los verbos –AR en el presente, remplazamos la terminación de la siguiente manera</a:t>
            </a:r>
            <a:r>
              <a:rPr lang="es-ES_tradnl" altLang="en-US" sz="2600" dirty="0" smtClean="0"/>
              <a:t>: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 smtClean="0"/>
              <a:t>    </a:t>
            </a:r>
            <a:r>
              <a:rPr lang="es-ES_tradnl" altLang="en-US" sz="2600" i="1" dirty="0" smtClean="0"/>
              <a:t>(to </a:t>
            </a:r>
            <a:r>
              <a:rPr lang="es-ES_tradnl" altLang="en-US" sz="2600" i="1" dirty="0" err="1" smtClean="0"/>
              <a:t>conjugate</a:t>
            </a:r>
            <a:r>
              <a:rPr lang="es-ES_tradnl" altLang="en-US" sz="2600" i="1" dirty="0" smtClean="0"/>
              <a:t> –AR </a:t>
            </a:r>
            <a:r>
              <a:rPr lang="es-ES_tradnl" altLang="en-US" sz="2600" i="1" dirty="0" err="1" smtClean="0"/>
              <a:t>verbs</a:t>
            </a:r>
            <a:r>
              <a:rPr lang="es-ES_tradnl" altLang="en-US" sz="2600" i="1" dirty="0" smtClean="0"/>
              <a:t> in </a:t>
            </a:r>
            <a:r>
              <a:rPr lang="es-ES_tradnl" altLang="en-US" sz="2600" i="1" dirty="0" err="1" smtClean="0"/>
              <a:t>the</a:t>
            </a:r>
            <a:r>
              <a:rPr lang="es-ES_tradnl" altLang="en-US" sz="2600" i="1" dirty="0" smtClean="0"/>
              <a:t> </a:t>
            </a:r>
            <a:r>
              <a:rPr lang="es-ES_tradnl" altLang="en-US" sz="2600" i="1" dirty="0" err="1" smtClean="0"/>
              <a:t>present</a:t>
            </a:r>
            <a:r>
              <a:rPr lang="es-ES_tradnl" altLang="en-US" sz="2600" i="1" dirty="0" smtClean="0"/>
              <a:t>, </a:t>
            </a:r>
            <a:r>
              <a:rPr lang="es-ES_tradnl" altLang="en-US" sz="2600" i="1" dirty="0" err="1" smtClean="0"/>
              <a:t>replace</a:t>
            </a:r>
            <a:r>
              <a:rPr lang="es-ES_tradnl" altLang="en-US" sz="2600" i="1" dirty="0" smtClean="0"/>
              <a:t> </a:t>
            </a:r>
            <a:r>
              <a:rPr lang="es-ES_tradnl" altLang="en-US" sz="2600" i="1" dirty="0" err="1" smtClean="0"/>
              <a:t>ending</a:t>
            </a:r>
            <a:r>
              <a:rPr lang="es-ES_tradnl" altLang="en-US" sz="2600" i="1" dirty="0" smtClean="0"/>
              <a:t> as 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600" i="1" dirty="0"/>
              <a:t> </a:t>
            </a:r>
            <a:r>
              <a:rPr lang="es-ES_tradnl" altLang="en-US" sz="2600" i="1" dirty="0" smtClean="0"/>
              <a:t>    </a:t>
            </a:r>
            <a:r>
              <a:rPr lang="es-ES_tradnl" altLang="en-US" sz="2600" i="1" dirty="0" err="1" smtClean="0"/>
              <a:t>follows</a:t>
            </a:r>
            <a:r>
              <a:rPr lang="es-ES_tradnl" altLang="en-US" sz="2600" i="1" dirty="0" smtClean="0"/>
              <a:t>)		</a:t>
            </a:r>
            <a:r>
              <a:rPr lang="es-ES_tradnl" altLang="en-US" sz="2600" dirty="0" smtClean="0"/>
              <a:t>	</a:t>
            </a:r>
            <a:r>
              <a:rPr lang="es-ES_tradnl" altLang="en-US" sz="2600" b="1" dirty="0" smtClean="0">
                <a:solidFill>
                  <a:srgbClr val="0000FF"/>
                </a:solidFill>
              </a:rPr>
              <a:t>-</a:t>
            </a:r>
            <a:r>
              <a:rPr lang="es-ES_tradnl" altLang="en-US" sz="2600" b="1" dirty="0">
                <a:solidFill>
                  <a:srgbClr val="0000FF"/>
                </a:solidFill>
              </a:rPr>
              <a:t>AR</a:t>
            </a:r>
            <a:r>
              <a:rPr lang="es-ES_tradnl" altLang="en-US" sz="2600" dirty="0"/>
              <a:t>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/>
              <a:t>Yo-			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/>
              <a:t>Tú-			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/>
              <a:t>Él Ella </a:t>
            </a:r>
            <a:r>
              <a:rPr lang="es-ES_tradnl" altLang="en-US" sz="2600" dirty="0" err="1"/>
              <a:t>Ud</a:t>
            </a:r>
            <a:r>
              <a:rPr lang="es-ES_tradnl" altLang="en-US" sz="2600" dirty="0"/>
              <a:t>-		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/>
              <a:t>Nosotros- 	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 smtClean="0"/>
              <a:t>Ellos </a:t>
            </a:r>
            <a:r>
              <a:rPr lang="es-ES_tradnl" altLang="en-US" sz="2600" dirty="0"/>
              <a:t>Ellas Uds.  -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endParaRPr lang="es-ES_tradnl" altLang="en-US" sz="2600" dirty="0"/>
          </a:p>
          <a:p>
            <a:pPr lvl="1">
              <a:lnSpc>
                <a:spcPct val="90000"/>
              </a:lnSpc>
              <a:defRPr/>
            </a:pPr>
            <a:r>
              <a:rPr lang="es-ES_tradnl" altLang="en-US" sz="2600" dirty="0"/>
              <a:t>90% of </a:t>
            </a:r>
            <a:r>
              <a:rPr lang="es-ES_tradnl" altLang="en-US" sz="2600" dirty="0" err="1"/>
              <a:t>all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Spanish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Verbs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end</a:t>
            </a:r>
            <a:r>
              <a:rPr lang="es-ES_tradnl" altLang="en-US" sz="2600" dirty="0"/>
              <a:t> in –AR!	</a:t>
            </a:r>
          </a:p>
        </p:txBody>
      </p:sp>
      <p:sp>
        <p:nvSpPr>
          <p:cNvPr id="4" name="Text Box 59"/>
          <p:cNvSpPr txBox="1">
            <a:spLocks noChangeArrowheads="1"/>
          </p:cNvSpPr>
          <p:nvPr/>
        </p:nvSpPr>
        <p:spPr bwMode="auto">
          <a:xfrm>
            <a:off x="3657600" y="3733800"/>
            <a:ext cx="54451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-o</a:t>
            </a:r>
          </a:p>
        </p:txBody>
      </p:sp>
      <p:sp>
        <p:nvSpPr>
          <p:cNvPr id="5" name="Text Box 59"/>
          <p:cNvSpPr txBox="1">
            <a:spLocks noChangeArrowheads="1"/>
          </p:cNvSpPr>
          <p:nvPr/>
        </p:nvSpPr>
        <p:spPr bwMode="auto">
          <a:xfrm>
            <a:off x="3657600" y="4114800"/>
            <a:ext cx="7207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-as</a:t>
            </a:r>
          </a:p>
        </p:txBody>
      </p:sp>
      <p:sp>
        <p:nvSpPr>
          <p:cNvPr id="6" name="Text Box 59"/>
          <p:cNvSpPr txBox="1">
            <a:spLocks noChangeArrowheads="1"/>
          </p:cNvSpPr>
          <p:nvPr/>
        </p:nvSpPr>
        <p:spPr bwMode="auto">
          <a:xfrm>
            <a:off x="3657600" y="4567238"/>
            <a:ext cx="5365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-a</a:t>
            </a:r>
          </a:p>
        </p:txBody>
      </p:sp>
      <p:sp>
        <p:nvSpPr>
          <p:cNvPr id="7" name="Text Box 59"/>
          <p:cNvSpPr txBox="1">
            <a:spLocks noChangeArrowheads="1"/>
          </p:cNvSpPr>
          <p:nvPr/>
        </p:nvSpPr>
        <p:spPr bwMode="auto">
          <a:xfrm>
            <a:off x="3657600" y="4948238"/>
            <a:ext cx="12573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-amos</a:t>
            </a:r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3657600" y="5481638"/>
            <a:ext cx="7572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-an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0000"/>
                </a:solidFill>
              </a:rPr>
              <a:t>Practica</a:t>
            </a:r>
            <a:r>
              <a:rPr lang="en-US" altLang="en-US" kern="0" dirty="0" smtClean="0">
                <a:solidFill>
                  <a:srgbClr val="FF0000"/>
                </a:solidFill>
              </a:rPr>
              <a:t>: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" name="Group 89"/>
          <p:cNvGraphicFramePr>
            <a:graphicFrameLocks/>
          </p:cNvGraphicFramePr>
          <p:nvPr/>
        </p:nvGraphicFramePr>
        <p:xfrm>
          <a:off x="0" y="685800"/>
          <a:ext cx="9144000" cy="6013451"/>
        </p:xfrm>
        <a:graphic>
          <a:graphicData uri="http://schemas.openxmlformats.org/drawingml/2006/table">
            <a:tbl>
              <a:tblPr/>
              <a:tblGrid>
                <a:gridCol w="1946275"/>
                <a:gridCol w="1787525"/>
                <a:gridCol w="1752600"/>
                <a:gridCol w="1827213"/>
                <a:gridCol w="1830387"/>
              </a:tblGrid>
              <a:tr h="16887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Bailar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dance)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Tocar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alt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play</a:t>
                      </a:r>
                      <a:endParaRPr kumimoji="0" lang="es-ES_tradnl" alt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altLang="en-US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</a:t>
                      </a:r>
                      <a:r>
                        <a:rPr kumimoji="0" lang="es-ES_tradnl" alt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s-ES_tradnl" altLang="en-US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instrument</a:t>
                      </a:r>
                      <a:r>
                        <a:rPr kumimoji="0" lang="es-ES_tradnl" alt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Mirar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watch</a:t>
                      </a:r>
                      <a:r>
                        <a:rPr kumimoji="0" lang="es-ES_tradnl" alt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Preparar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prepare)</a:t>
                      </a:r>
                      <a:endParaRPr kumimoji="0" lang="es-ES_tradnl" alt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1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7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3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1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3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Uds.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894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altLang="en-US" dirty="0"/>
              <a:t>Completa la hoja PRESENTE DE LOS VERBOS –AR </a:t>
            </a:r>
            <a:endParaRPr lang="es-ES_tradnl" altLang="en-US" dirty="0" smtClean="0"/>
          </a:p>
          <a:p>
            <a:endParaRPr lang="es-ES_tradnl" altLang="en-US" dirty="0"/>
          </a:p>
          <a:p>
            <a:endParaRPr lang="es-ES_tradnl" altLang="en-US" dirty="0" smtClean="0"/>
          </a:p>
          <a:p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r>
              <a:rPr lang="en-US" altLang="en-US" dirty="0"/>
              <a:t> PRACTICA DE LOS VERBOS -AR</a:t>
            </a:r>
          </a:p>
          <a:p>
            <a:endParaRPr lang="es-ES_tradnl" altLang="en-US" dirty="0"/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6B</a:t>
            </a:r>
          </a:p>
        </p:txBody>
      </p:sp>
    </p:spTree>
    <p:extLst>
      <p:ext uri="{BB962C8B-B14F-4D97-AF65-F5344CB8AC3E}">
        <p14:creationId xmlns:p14="http://schemas.microsoft.com/office/powerpoint/2010/main" val="343388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2240</TotalTime>
  <Words>225</Words>
  <Application>Microsoft Office PowerPoint</Application>
  <PresentationFormat>On-screen Show (4:3)</PresentationFormat>
  <Paragraphs>54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___________ Clase 701 La fecha es el 28 de septiembre del 2017</vt:lpstr>
      <vt:lpstr>Repaso Gramatical: Verbos -AR</vt:lpstr>
      <vt:lpstr>PowerPoint Presentation</vt:lpstr>
      <vt:lpstr>Tarea # 6B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6 NH/IL La fecha es el 10 de enero del 2011</dc:title>
  <dc:creator>Helen Zumaeta</dc:creator>
  <cp:lastModifiedBy>Helen Zumaeta</cp:lastModifiedBy>
  <cp:revision>48</cp:revision>
  <cp:lastPrinted>2017-09-27T16:03:41Z</cp:lastPrinted>
  <dcterms:created xsi:type="dcterms:W3CDTF">2011-01-10T17:41:10Z</dcterms:created>
  <dcterms:modified xsi:type="dcterms:W3CDTF">2017-09-28T19:53:43Z</dcterms:modified>
</cp:coreProperties>
</file>